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Roboto Bold" charset="1" panose="02000000000000000000"/>
      <p:regular r:id="rId16"/>
    </p:embeddedFont>
    <p:embeddedFont>
      <p:font typeface="Roboto" charset="1" panose="02000000000000000000"/>
      <p:regular r:id="rId17"/>
    </p:embeddedFont>
    <p:embeddedFont>
      <p:font typeface="Canva Sans" charset="1" panose="020B0503030501040103"/>
      <p:regular r:id="rId21"/>
    </p:embeddedFont>
    <p:embeddedFont>
      <p:font typeface="Canva Sans Bold" charset="1" panose="020B08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Zuerst einen kleinen Überblick über Klaus Meier</a:t>
            </a:r>
          </a:p>
          <a:p>
            <a:r>
              <a:rPr lang="en-US"/>
              <a:t>- Schließlich ist die App auf seine Wünsche und Vorstellungen angepasst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wollte erst mit Angular oder ein Bckend mit Express.js arbeiten</a:t>
            </a:r>
          </a:p>
          <a:p>
            <a:r>
              <a:rPr lang="en-US"/>
              <a:t/>
            </a:r>
          </a:p>
          <a:p>
            <a:r>
              <a:rPr lang="en-US"/>
              <a:t>Habe mich aber für eine leichtegwichtige Lösung entschieden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wollte erst mit Angular oder ein Bckend mit Express.js arbeiten</a:t>
            </a:r>
          </a:p>
          <a:p>
            <a:r>
              <a:rPr lang="en-US"/>
              <a:t/>
            </a:r>
          </a:p>
          <a:p>
            <a:r>
              <a:rPr lang="en-US"/>
              <a:t>Habe mich aber für eine leichtegwichtige Lösung entschieden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wollte erst mit Angular oder ein Bckend mit Express.js arbeiten</a:t>
            </a:r>
          </a:p>
          <a:p>
            <a:r>
              <a:rPr lang="en-US"/>
              <a:t/>
            </a:r>
          </a:p>
          <a:p>
            <a:r>
              <a:rPr lang="en-US"/>
              <a:t>Habe mich aber für eine leichtegwichtige Lösung entschieden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wollte erst mit Angular oder ein Bckend mit Express.js arbeiten</a:t>
            </a:r>
          </a:p>
          <a:p>
            <a:r>
              <a:rPr lang="en-US"/>
              <a:t/>
            </a:r>
          </a:p>
          <a:p>
            <a:r>
              <a:rPr lang="en-US"/>
              <a:t>Habe mich aber für eine leichtegwichtige Lösung entschieden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975" y="-456403"/>
            <a:ext cx="18609951" cy="11199807"/>
          </a:xfrm>
          <a:custGeom>
            <a:avLst/>
            <a:gdLst/>
            <a:ahLst/>
            <a:cxnLst/>
            <a:rect r="r" b="b" t="t" l="l"/>
            <a:pathLst>
              <a:path h="11199807" w="18609951">
                <a:moveTo>
                  <a:pt x="0" y="0"/>
                </a:moveTo>
                <a:lnTo>
                  <a:pt x="18609950" y="0"/>
                </a:lnTo>
                <a:lnTo>
                  <a:pt x="18609950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36196">
            <a:off x="6190766" y="-2861850"/>
            <a:ext cx="17035324" cy="11072961"/>
          </a:xfrm>
          <a:custGeom>
            <a:avLst/>
            <a:gdLst/>
            <a:ahLst/>
            <a:cxnLst/>
            <a:rect r="r" b="b" t="t" l="l"/>
            <a:pathLst>
              <a:path h="11072961" w="17035324">
                <a:moveTo>
                  <a:pt x="0" y="0"/>
                </a:moveTo>
                <a:lnTo>
                  <a:pt x="17035324" y="0"/>
                </a:lnTo>
                <a:lnTo>
                  <a:pt x="17035324" y="11072961"/>
                </a:lnTo>
                <a:lnTo>
                  <a:pt x="0" y="1107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466302"/>
            <a:ext cx="18288000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Fallstudie Klaus Meier</a:t>
            </a:r>
          </a:p>
        </p:txBody>
      </p:sp>
      <p:sp>
        <p:nvSpPr>
          <p:cNvPr name="AutoShape 5" id="5"/>
          <p:cNvSpPr/>
          <p:nvPr/>
        </p:nvSpPr>
        <p:spPr>
          <a:xfrm>
            <a:off x="1876069" y="1388297"/>
            <a:ext cx="14734041" cy="0"/>
          </a:xfrm>
          <a:prstGeom prst="line">
            <a:avLst/>
          </a:prstGeom>
          <a:ln cap="rnd" w="9525">
            <a:solidFill>
              <a:srgbClr val="76B5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876069" y="9248775"/>
            <a:ext cx="14734041" cy="0"/>
          </a:xfrm>
          <a:prstGeom prst="line">
            <a:avLst/>
          </a:prstGeom>
          <a:ln cap="rnd" w="9525">
            <a:solidFill>
              <a:srgbClr val="76B5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104362" y="5048250"/>
            <a:ext cx="13076689" cy="156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Webanwendung zum Vergleich und Auswahl von Wertpapieren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4453810" y="2064275"/>
            <a:ext cx="11505577" cy="6924266"/>
          </a:xfrm>
          <a:custGeom>
            <a:avLst/>
            <a:gdLst/>
            <a:ahLst/>
            <a:cxnLst/>
            <a:rect r="r" b="b" t="t" l="l"/>
            <a:pathLst>
              <a:path h="6924266" w="11505577">
                <a:moveTo>
                  <a:pt x="0" y="0"/>
                </a:moveTo>
                <a:lnTo>
                  <a:pt x="11505577" y="0"/>
                </a:lnTo>
                <a:lnTo>
                  <a:pt x="11505577" y="6924265"/>
                </a:lnTo>
                <a:lnTo>
                  <a:pt x="0" y="6924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5058463" cy="84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60"/>
              </a:lnSpc>
            </a:pPr>
            <a:r>
              <a:rPr lang="en-US" b="true" sz="6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Quellen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450505"/>
            <a:ext cx="128555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David Wolz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71388" y="1347870"/>
            <a:ext cx="12796800" cy="1311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7"/>
              </a:lnSpc>
            </a:pPr>
            <a:r>
              <a:rPr lang="en-US" sz="349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Bilder: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Klaus-Meier-Portrait: https://chatgpt.com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Farbpalette: https://coolors.co/003366-f2f6fa-e6f0ff-ff0000-0b850b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292172" y="2186363"/>
            <a:ext cx="11513191" cy="6928848"/>
          </a:xfrm>
          <a:custGeom>
            <a:avLst/>
            <a:gdLst/>
            <a:ahLst/>
            <a:cxnLst/>
            <a:rect r="r" b="b" t="t" l="l"/>
            <a:pathLst>
              <a:path h="6928848" w="11513191">
                <a:moveTo>
                  <a:pt x="0" y="0"/>
                </a:moveTo>
                <a:lnTo>
                  <a:pt x="11513192" y="0"/>
                </a:lnTo>
                <a:lnTo>
                  <a:pt x="11513192" y="6928848"/>
                </a:lnTo>
                <a:lnTo>
                  <a:pt x="0" y="6928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5058463" cy="84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60"/>
              </a:lnSpc>
            </a:pPr>
            <a:r>
              <a:rPr lang="en-US" b="true" sz="6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Gliederung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450505"/>
            <a:ext cx="128555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David Wolz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07944" y="1337522"/>
            <a:ext cx="8804896" cy="521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3649" indent="-376825" lvl="1">
              <a:lnSpc>
                <a:spcPts val="6981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Persona</a:t>
            </a:r>
          </a:p>
          <a:p>
            <a:pPr algn="l" marL="753649" indent="-376825" lvl="1">
              <a:lnSpc>
                <a:spcPts val="6981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Skizze</a:t>
            </a:r>
          </a:p>
          <a:p>
            <a:pPr algn="l" marL="753649" indent="-376825" lvl="1">
              <a:lnSpc>
                <a:spcPts val="6981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Herausforderungen und Lösungen</a:t>
            </a:r>
          </a:p>
          <a:p>
            <a:pPr algn="l" marL="753649" indent="-376825" lvl="1">
              <a:lnSpc>
                <a:spcPts val="6981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Live-Demo</a:t>
            </a:r>
          </a:p>
          <a:p>
            <a:pPr algn="l" marL="753649" indent="-376825" lvl="1">
              <a:lnSpc>
                <a:spcPts val="6981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Farben</a:t>
            </a:r>
          </a:p>
          <a:p>
            <a:pPr algn="l" marL="753649" indent="-376825" lvl="1">
              <a:lnSpc>
                <a:spcPts val="6981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Offene Punkte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292172" y="2186363"/>
            <a:ext cx="11513191" cy="6928848"/>
          </a:xfrm>
          <a:custGeom>
            <a:avLst/>
            <a:gdLst/>
            <a:ahLst/>
            <a:cxnLst/>
            <a:rect r="r" b="b" t="t" l="l"/>
            <a:pathLst>
              <a:path h="6928848" w="11513191">
                <a:moveTo>
                  <a:pt x="0" y="0"/>
                </a:moveTo>
                <a:lnTo>
                  <a:pt x="11513192" y="0"/>
                </a:lnTo>
                <a:lnTo>
                  <a:pt x="11513192" y="6928848"/>
                </a:lnTo>
                <a:lnTo>
                  <a:pt x="0" y="692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606635"/>
            <a:ext cx="4870720" cy="6088305"/>
          </a:xfrm>
          <a:custGeom>
            <a:avLst/>
            <a:gdLst/>
            <a:ahLst/>
            <a:cxnLst/>
            <a:rect r="r" b="b" t="t" l="l"/>
            <a:pathLst>
              <a:path h="6088305" w="4870720">
                <a:moveTo>
                  <a:pt x="0" y="0"/>
                </a:moveTo>
                <a:lnTo>
                  <a:pt x="4870720" y="0"/>
                </a:lnTo>
                <a:lnTo>
                  <a:pt x="4870720" y="6088305"/>
                </a:lnTo>
                <a:lnTo>
                  <a:pt x="0" y="6088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000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95375"/>
            <a:ext cx="5058463" cy="84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60"/>
              </a:lnSpc>
            </a:pPr>
            <a:r>
              <a:rPr lang="en-US" b="true" sz="6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Klaus Meier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450505"/>
            <a:ext cx="128555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David Wolz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07944" y="762000"/>
            <a:ext cx="9751356" cy="8765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3649" indent="-376825" lvl="1">
              <a:lnSpc>
                <a:spcPts val="7016"/>
              </a:lnSpc>
              <a:buFont typeface="Arial"/>
              <a:buChar char="•"/>
            </a:pPr>
            <a:r>
              <a:rPr lang="en-US" b="true" sz="349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Alter</a:t>
            </a: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66 Jahre alt</a:t>
            </a:r>
          </a:p>
          <a:p>
            <a:pPr algn="l" marL="753649" indent="-376825" lvl="1">
              <a:lnSpc>
                <a:spcPts val="7016"/>
              </a:lnSpc>
              <a:buFont typeface="Arial"/>
              <a:buChar char="•"/>
            </a:pPr>
            <a:r>
              <a:rPr lang="en-US" b="true" sz="349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Ziel</a:t>
            </a: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Kapital langfristig anlegen</a:t>
            </a:r>
          </a:p>
          <a:p>
            <a:pPr algn="l" marL="753649" indent="-376825" lvl="1">
              <a:lnSpc>
                <a:spcPts val="7016"/>
              </a:lnSpc>
              <a:buFont typeface="Arial"/>
              <a:buChar char="•"/>
            </a:pPr>
            <a:r>
              <a:rPr lang="en-US" b="true" sz="349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Finanzwissen</a:t>
            </a: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oberflächlich</a:t>
            </a:r>
          </a:p>
          <a:p>
            <a:pPr algn="l" marL="753649" indent="-376825" lvl="1">
              <a:lnSpc>
                <a:spcPts val="7016"/>
              </a:lnSpc>
              <a:buFont typeface="Arial"/>
              <a:buChar char="•"/>
            </a:pPr>
            <a:r>
              <a:rPr lang="en-US" b="true" sz="349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Bedürfnisse</a:t>
            </a: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 marL="1507298" indent="-502433" lvl="2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übersichtlich und seriöse Webseite</a:t>
            </a:r>
          </a:p>
          <a:p>
            <a:pPr algn="l" marL="1507298" indent="-502433" lvl="2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Darstellung der Kurstrends</a:t>
            </a:r>
          </a:p>
          <a:p>
            <a:pPr algn="l" marL="1507298" indent="-502433" lvl="2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Informationen auf einen Blick</a:t>
            </a:r>
          </a:p>
          <a:p>
            <a:pPr algn="l" marL="1507298" indent="-502433" lvl="2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keine Risiken</a:t>
            </a:r>
          </a:p>
          <a:p>
            <a:pPr algn="l" marL="1507298" indent="-502433" lvl="2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Favoritenfunktion</a:t>
            </a:r>
          </a:p>
          <a:p>
            <a:pPr algn="l" marL="1507298" indent="-502433" lvl="2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Datenschutz und Sicherheit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292172" y="2186363"/>
            <a:ext cx="11513191" cy="6928848"/>
          </a:xfrm>
          <a:custGeom>
            <a:avLst/>
            <a:gdLst/>
            <a:ahLst/>
            <a:cxnLst/>
            <a:rect r="r" b="b" t="t" l="l"/>
            <a:pathLst>
              <a:path h="6928848" w="11513191">
                <a:moveTo>
                  <a:pt x="0" y="0"/>
                </a:moveTo>
                <a:lnTo>
                  <a:pt x="11513192" y="0"/>
                </a:lnTo>
                <a:lnTo>
                  <a:pt x="11513192" y="6928848"/>
                </a:lnTo>
                <a:lnTo>
                  <a:pt x="0" y="692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5058463" cy="84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60"/>
              </a:lnSpc>
            </a:pPr>
            <a:r>
              <a:rPr lang="en-US" b="true" sz="6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Klaus Meier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450505"/>
            <a:ext cx="128555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David Wolz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07944" y="762000"/>
            <a:ext cx="9751356" cy="522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3649" indent="-376825" lvl="1">
              <a:lnSpc>
                <a:spcPts val="7016"/>
              </a:lnSpc>
              <a:buFont typeface="Arial"/>
              <a:buChar char="•"/>
            </a:pPr>
            <a:r>
              <a:rPr lang="en-US" b="true" sz="349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Frustrationen</a:t>
            </a: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 marL="1507298" indent="-502433" lvl="2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Verwirrende Menüs und Fachbegriffe</a:t>
            </a:r>
          </a:p>
          <a:p>
            <a:pPr algn="l" marL="1507298" indent="-502433" lvl="2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überl</a:t>
            </a: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adene Oberflächen</a:t>
            </a:r>
          </a:p>
          <a:p>
            <a:pPr algn="l" marL="1507298" indent="-502433" lvl="2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Finanz-Apps oft zu "jung" oder verspielt</a:t>
            </a:r>
          </a:p>
          <a:p>
            <a:pPr algn="l" marL="1507298" indent="-502433" lvl="2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Angst vor Betrug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2606635"/>
            <a:ext cx="4870720" cy="6088305"/>
          </a:xfrm>
          <a:custGeom>
            <a:avLst/>
            <a:gdLst/>
            <a:ahLst/>
            <a:cxnLst/>
            <a:rect r="r" b="b" t="t" l="l"/>
            <a:pathLst>
              <a:path h="6088305" w="4870720">
                <a:moveTo>
                  <a:pt x="0" y="0"/>
                </a:moveTo>
                <a:lnTo>
                  <a:pt x="4870720" y="0"/>
                </a:lnTo>
                <a:lnTo>
                  <a:pt x="4870720" y="6088305"/>
                </a:lnTo>
                <a:lnTo>
                  <a:pt x="0" y="6088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0001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415001" y="2140302"/>
            <a:ext cx="11513191" cy="6928848"/>
          </a:xfrm>
          <a:custGeom>
            <a:avLst/>
            <a:gdLst/>
            <a:ahLst/>
            <a:cxnLst/>
            <a:rect r="r" b="b" t="t" l="l"/>
            <a:pathLst>
              <a:path h="6928848" w="11513191">
                <a:moveTo>
                  <a:pt x="0" y="0"/>
                </a:moveTo>
                <a:lnTo>
                  <a:pt x="11513191" y="0"/>
                </a:lnTo>
                <a:lnTo>
                  <a:pt x="11513191" y="6928848"/>
                </a:lnTo>
                <a:lnTo>
                  <a:pt x="0" y="6928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8236916" y="-175836"/>
            <a:ext cx="8003239" cy="10865033"/>
          </a:xfrm>
          <a:custGeom>
            <a:avLst/>
            <a:gdLst/>
            <a:ahLst/>
            <a:cxnLst/>
            <a:rect r="r" b="b" t="t" l="l"/>
            <a:pathLst>
              <a:path h="10865033" w="8003239">
                <a:moveTo>
                  <a:pt x="0" y="0"/>
                </a:moveTo>
                <a:lnTo>
                  <a:pt x="8003238" y="0"/>
                </a:lnTo>
                <a:lnTo>
                  <a:pt x="8003238" y="10865033"/>
                </a:lnTo>
                <a:lnTo>
                  <a:pt x="0" y="108650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89" t="-1386" r="-10920" b="-832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6273" y="1085850"/>
            <a:ext cx="5703316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0"/>
              </a:lnSpc>
            </a:pPr>
            <a:r>
              <a:rPr lang="en-US" b="true" sz="5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Skizze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450505"/>
            <a:ext cx="128555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David Wolz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415001" y="2140302"/>
            <a:ext cx="11513191" cy="6928848"/>
          </a:xfrm>
          <a:custGeom>
            <a:avLst/>
            <a:gdLst/>
            <a:ahLst/>
            <a:cxnLst/>
            <a:rect r="r" b="b" t="t" l="l"/>
            <a:pathLst>
              <a:path h="6928848" w="11513191">
                <a:moveTo>
                  <a:pt x="0" y="0"/>
                </a:moveTo>
                <a:lnTo>
                  <a:pt x="11513191" y="0"/>
                </a:lnTo>
                <a:lnTo>
                  <a:pt x="11513191" y="6928848"/>
                </a:lnTo>
                <a:lnTo>
                  <a:pt x="0" y="6928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6273" y="1085850"/>
            <a:ext cx="5703316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0"/>
              </a:lnSpc>
            </a:pPr>
            <a:r>
              <a:rPr lang="en-US" b="true" sz="5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Herausforderungen und Lösungen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450505"/>
            <a:ext cx="128555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David Wolz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07944" y="762000"/>
            <a:ext cx="9751356" cy="6108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3649" indent="-376825" lvl="1">
              <a:lnSpc>
                <a:spcPts val="7016"/>
              </a:lnSpc>
              <a:buFont typeface="Arial"/>
              <a:buChar char="•"/>
            </a:pPr>
            <a:r>
              <a:rPr lang="en-US" b="true" sz="349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Favoriten speichern ohne Backend</a:t>
            </a:r>
            <a:r>
              <a:rPr lang="en-US" b="true" sz="349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</a:p>
          <a:p>
            <a:pPr algn="l" marL="1507298" indent="-502433" lvl="2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Local Storage</a:t>
            </a:r>
          </a:p>
          <a:p>
            <a:pPr algn="l" marL="753649" indent="-376825" lvl="1">
              <a:lnSpc>
                <a:spcPts val="7016"/>
              </a:lnSpc>
              <a:buFont typeface="Arial"/>
              <a:buChar char="•"/>
            </a:pPr>
            <a:r>
              <a:rPr lang="en-US" b="true" sz="349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Diagramme zeichnen</a:t>
            </a:r>
          </a:p>
          <a:p>
            <a:pPr algn="l" marL="1507298" indent="-502433" lvl="2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Charts.js</a:t>
            </a:r>
          </a:p>
          <a:p>
            <a:pPr algn="l" marL="753649" indent="-376825" lvl="1">
              <a:lnSpc>
                <a:spcPts val="7016"/>
              </a:lnSpc>
              <a:buFont typeface="Arial"/>
              <a:buChar char="•"/>
            </a:pPr>
            <a:r>
              <a:rPr lang="en-US" b="true" sz="349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Build, Serve, Optimize</a:t>
            </a:r>
          </a:p>
          <a:p>
            <a:pPr algn="l" marL="1507298" indent="-502433" lvl="2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Vite v.6.3.5</a:t>
            </a:r>
          </a:p>
          <a:p>
            <a:pPr algn="l">
              <a:lnSpc>
                <a:spcPts val="701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415001" y="2140302"/>
            <a:ext cx="11513191" cy="6928848"/>
          </a:xfrm>
          <a:custGeom>
            <a:avLst/>
            <a:gdLst/>
            <a:ahLst/>
            <a:cxnLst/>
            <a:rect r="r" b="b" t="t" l="l"/>
            <a:pathLst>
              <a:path h="6928848" w="11513191">
                <a:moveTo>
                  <a:pt x="0" y="0"/>
                </a:moveTo>
                <a:lnTo>
                  <a:pt x="11513191" y="0"/>
                </a:lnTo>
                <a:lnTo>
                  <a:pt x="11513191" y="6928848"/>
                </a:lnTo>
                <a:lnTo>
                  <a:pt x="0" y="6928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6273" y="1085850"/>
            <a:ext cx="5703316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0"/>
              </a:lnSpc>
            </a:pPr>
            <a:r>
              <a:rPr lang="en-US" b="true" sz="5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Live Demo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450505"/>
            <a:ext cx="128555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David Wolz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07944" y="762000"/>
            <a:ext cx="9751356" cy="877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3649" indent="-376825" lvl="1">
              <a:lnSpc>
                <a:spcPts val="7016"/>
              </a:lnSpc>
              <a:buFont typeface="Arial"/>
              <a:buChar char="•"/>
            </a:pPr>
            <a:r>
              <a:rPr lang="en-US" b="true" sz="349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Benutzeroberfläche</a:t>
            </a:r>
          </a:p>
          <a:p>
            <a:pPr algn="l" marL="1507298" indent="-502433" lvl="2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klar leserlich / nicht überladen</a:t>
            </a:r>
          </a:p>
          <a:p>
            <a:pPr algn="l" marL="753649" indent="-376825" lvl="1">
              <a:lnSpc>
                <a:spcPts val="7016"/>
              </a:lnSpc>
              <a:buFont typeface="Arial"/>
              <a:buChar char="•"/>
            </a:pPr>
            <a:r>
              <a:rPr lang="en-US" b="true" sz="349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Veranschaulichung der Bonds</a:t>
            </a:r>
          </a:p>
          <a:p>
            <a:pPr algn="l" marL="1507298" indent="-502433" lvl="2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vergleichbar</a:t>
            </a:r>
          </a:p>
          <a:p>
            <a:pPr algn="l" marL="1507298" indent="-502433" lvl="2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Informationen an einem Ort</a:t>
            </a:r>
          </a:p>
          <a:p>
            <a:pPr algn="l" marL="753649" indent="-376825" lvl="1">
              <a:lnSpc>
                <a:spcPts val="7016"/>
              </a:lnSpc>
              <a:buFont typeface="Arial"/>
              <a:buChar char="•"/>
            </a:pPr>
            <a:r>
              <a:rPr lang="en-US" b="true" sz="349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Interaktiv</a:t>
            </a:r>
          </a:p>
          <a:p>
            <a:pPr algn="l" marL="1507298" indent="-502433" lvl="2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Tooltips in Diagramm</a:t>
            </a:r>
          </a:p>
          <a:p>
            <a:pPr algn="l" marL="1507298" indent="-502433" lvl="2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Favoriten</a:t>
            </a:r>
          </a:p>
          <a:p>
            <a:pPr algn="l" marL="1507298" indent="-502433" lvl="2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Sortieren</a:t>
            </a:r>
          </a:p>
          <a:p>
            <a:pPr algn="l">
              <a:lnSpc>
                <a:spcPts val="701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415001" y="2140302"/>
            <a:ext cx="11513191" cy="6928848"/>
          </a:xfrm>
          <a:custGeom>
            <a:avLst/>
            <a:gdLst/>
            <a:ahLst/>
            <a:cxnLst/>
            <a:rect r="r" b="b" t="t" l="l"/>
            <a:pathLst>
              <a:path h="6928848" w="11513191">
                <a:moveTo>
                  <a:pt x="0" y="0"/>
                </a:moveTo>
                <a:lnTo>
                  <a:pt x="11513191" y="0"/>
                </a:lnTo>
                <a:lnTo>
                  <a:pt x="11513191" y="6928848"/>
                </a:lnTo>
                <a:lnTo>
                  <a:pt x="0" y="6928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686602" y="1686602"/>
            <a:ext cx="10287000" cy="6913796"/>
          </a:xfrm>
          <a:custGeom>
            <a:avLst/>
            <a:gdLst/>
            <a:ahLst/>
            <a:cxnLst/>
            <a:rect r="r" b="b" t="t" l="l"/>
            <a:pathLst>
              <a:path h="6913796" w="10287000">
                <a:moveTo>
                  <a:pt x="0" y="0"/>
                </a:moveTo>
                <a:lnTo>
                  <a:pt x="10287000" y="0"/>
                </a:lnTo>
                <a:lnTo>
                  <a:pt x="10287000" y="6913796"/>
                </a:lnTo>
                <a:lnTo>
                  <a:pt x="0" y="69137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78" r="0" b="-981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07944" y="762000"/>
            <a:ext cx="9751356" cy="7884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16"/>
              </a:lnSpc>
            </a:pPr>
            <a:r>
              <a:rPr lang="en-US" b="true" sz="3490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Farben</a:t>
            </a:r>
          </a:p>
          <a:p>
            <a:pPr algn="l" marL="753649" indent="-376825" lvl="1">
              <a:lnSpc>
                <a:spcPts val="7016"/>
              </a:lnSpc>
              <a:buFont typeface="Arial"/>
              <a:buChar char="•"/>
            </a:pPr>
            <a:r>
              <a:rPr lang="en-US" b="true" sz="349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Blau: </a:t>
            </a: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schlicht und seriös</a:t>
            </a:r>
          </a:p>
          <a:p>
            <a:pPr algn="l" marL="753649" indent="-376825" lvl="1">
              <a:lnSpc>
                <a:spcPts val="7016"/>
              </a:lnSpc>
              <a:buFont typeface="Arial"/>
              <a:buChar char="•"/>
            </a:pPr>
            <a:r>
              <a:rPr lang="en-US" b="true" sz="349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Rot / Grün: </a:t>
            </a: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etablierte Farben um positive und negative Entwicklungen zu vermitteln</a:t>
            </a:r>
          </a:p>
          <a:p>
            <a:pPr algn="l" marL="753649" indent="-376825" lvl="1">
              <a:lnSpc>
                <a:spcPts val="7016"/>
              </a:lnSpc>
              <a:buFont typeface="Arial"/>
              <a:buChar char="•"/>
            </a:pPr>
            <a:r>
              <a:rPr lang="en-US" b="true" sz="349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Favorit Gelb: </a:t>
            </a: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verstärkt den effekt des Sternsymbols</a:t>
            </a:r>
          </a:p>
          <a:p>
            <a:pPr algn="l" marL="753649" indent="-376825" lvl="1">
              <a:lnSpc>
                <a:spcPts val="7016"/>
              </a:lnSpc>
              <a:buFont typeface="Arial"/>
              <a:buChar char="•"/>
            </a:pPr>
            <a:r>
              <a:rPr lang="en-US" b="true" sz="349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Hintergrund Weiß: </a:t>
            </a:r>
          </a:p>
          <a:p>
            <a:pPr algn="l" marL="1507298" indent="-502433" lvl="2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erdrückt den Benutzer nicht</a:t>
            </a:r>
          </a:p>
          <a:p>
            <a:pPr algn="l" marL="1507298" indent="-502433" lvl="2">
              <a:lnSpc>
                <a:spcPts val="7016"/>
              </a:lnSpc>
              <a:buFont typeface="Arial"/>
              <a:buChar char="⚬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leichter leserlich für ältere Augen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292172" y="2186363"/>
            <a:ext cx="11513191" cy="6928848"/>
          </a:xfrm>
          <a:custGeom>
            <a:avLst/>
            <a:gdLst/>
            <a:ahLst/>
            <a:cxnLst/>
            <a:rect r="r" b="b" t="t" l="l"/>
            <a:pathLst>
              <a:path h="6928848" w="11513191">
                <a:moveTo>
                  <a:pt x="0" y="0"/>
                </a:moveTo>
                <a:lnTo>
                  <a:pt x="11513192" y="0"/>
                </a:lnTo>
                <a:lnTo>
                  <a:pt x="11513192" y="6928848"/>
                </a:lnTo>
                <a:lnTo>
                  <a:pt x="0" y="692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5058463" cy="84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60"/>
              </a:lnSpc>
            </a:pPr>
            <a:r>
              <a:rPr lang="en-US" b="true" sz="60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Offene Punkte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450505"/>
            <a:ext cx="128555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David Wolz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07944" y="762000"/>
            <a:ext cx="9751356" cy="4341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3649" indent="-376825" lvl="1">
              <a:lnSpc>
                <a:spcPts val="7016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Login für mehr Sicherheit</a:t>
            </a:r>
          </a:p>
          <a:p>
            <a:pPr algn="l" marL="753649" indent="-376825" lvl="1">
              <a:lnSpc>
                <a:spcPts val="7016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Direkter Vergleich zweier Bonds</a:t>
            </a:r>
          </a:p>
          <a:p>
            <a:pPr algn="l" marL="753649" indent="-376825" lvl="1">
              <a:lnSpc>
                <a:spcPts val="7016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FAQ / Anleitung</a:t>
            </a:r>
          </a:p>
          <a:p>
            <a:pPr algn="l" marL="753649" indent="-376825" lvl="1">
              <a:lnSpc>
                <a:spcPts val="7016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Bugfixing</a:t>
            </a:r>
          </a:p>
          <a:p>
            <a:pPr algn="l">
              <a:lnSpc>
                <a:spcPts val="7016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DAGnzo4fWqw</dc:identifier>
  <dcterms:modified xsi:type="dcterms:W3CDTF">2011-08-01T06:04:30Z</dcterms:modified>
  <cp:revision>1</cp:revision>
  <dc:title>FallStudie_DWP_Bank</dc:title>
</cp:coreProperties>
</file>